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Arial Narrow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ArialNarrow-regular.fntdata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ArialNarrow-italic.fntdata"/><Relationship Id="rId10" Type="http://schemas.openxmlformats.org/officeDocument/2006/relationships/slide" Target="slides/slide4.xml"/><Relationship Id="rId32" Type="http://schemas.openxmlformats.org/officeDocument/2006/relationships/font" Target="fonts/ArialNarrow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34" Type="http://schemas.openxmlformats.org/officeDocument/2006/relationships/font" Target="fonts/ArialNarrow-bold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3e8c33e0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  <p:sp>
        <p:nvSpPr>
          <p:cNvPr id="105" name="Google Shape;105;g83e8c33e0f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3e8c33e0f_0_4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3e8c33e0f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Shuangquan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3e8c33e0f_3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3e8c33e0f_3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427ffab76_5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427ffab76_5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83e8c33e0f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83e8c33e0f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3e8c33e0f_0_5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3e8c33e0f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52440b095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52440b09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3e8c33e0f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3e8c33e0f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83e8c33e0f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83e8c33e0f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83e8c33e0f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Donald</a:t>
            </a:r>
            <a:endParaRPr/>
          </a:p>
        </p:txBody>
      </p:sp>
      <p:sp>
        <p:nvSpPr>
          <p:cNvPr id="280" name="Google Shape;280;g83e8c33e0f_0_6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83e8c33e0f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83e8c33e0f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76ec7d1baa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  <p:sp>
        <p:nvSpPr>
          <p:cNvPr id="113" name="Google Shape;113;g76ec7d1baa_8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4204460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4204460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3e8c33e0f_0_7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Shuangquan and kev</a:t>
            </a:r>
            <a:endParaRPr/>
          </a:p>
        </p:txBody>
      </p:sp>
      <p:sp>
        <p:nvSpPr>
          <p:cNvPr id="307" name="Google Shape;307;g83e8c33e0f_0_7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8427ffab7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8427ffab7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83e8c33e0f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</a:t>
            </a:r>
            <a:endParaRPr/>
          </a:p>
        </p:txBody>
      </p:sp>
      <p:sp>
        <p:nvSpPr>
          <p:cNvPr id="324" name="Google Shape;324;g83e8c33e0f_0_6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3e8c33e0f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David</a:t>
            </a:r>
            <a:endParaRPr/>
          </a:p>
        </p:txBody>
      </p:sp>
      <p:sp>
        <p:nvSpPr>
          <p:cNvPr id="332" name="Google Shape;332;g83e8c33e0f_0_1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3e8c33e0f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Kevin</a:t>
            </a:r>
            <a:endParaRPr/>
          </a:p>
        </p:txBody>
      </p:sp>
      <p:sp>
        <p:nvSpPr>
          <p:cNvPr id="122" name="Google Shape;122;g83e8c33e0f_0_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3e8c33e0f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3e8c33e0f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3e8c33e0f_0_3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3e8c33e0f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3e8c33e0f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3e8c33e0f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Donald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3e8c33e0f_0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3e8c33e0f_0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3e8c33e0f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3e8c33e0f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3e8c33e0f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3e8c33e0f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Shuangquan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212725" y="2616994"/>
            <a:ext cx="184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60" name="Google Shape;60;p14"/>
          <p:cNvSpPr txBox="1"/>
          <p:nvPr>
            <p:ph type="ctrTitle"/>
          </p:nvPr>
        </p:nvSpPr>
        <p:spPr>
          <a:xfrm>
            <a:off x="533400" y="1885950"/>
            <a:ext cx="6629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C3131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533400" y="2800350"/>
            <a:ext cx="62484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500"/>
              </a:spcBef>
              <a:spcAft>
                <a:spcPts val="0"/>
              </a:spcAft>
              <a:buSzPts val="2000"/>
              <a:buFont typeface="Times"/>
              <a:buNone/>
              <a:defRPr sz="2400"/>
            </a:lvl1pPr>
            <a:lvl2pPr lvl="1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lvl="2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lvl="3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lvl="4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lvl="5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lvl="6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lvl="7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lvl="8" rtl="0" algn="l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pic>
        <p:nvPicPr>
          <p:cNvPr descr="CoEnameplatewhite.png" id="62" name="Google Shape;6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33400" y="361950"/>
            <a:ext cx="4724400" cy="703263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/>
          <p:nvPr/>
        </p:nvSpPr>
        <p:spPr>
          <a:xfrm>
            <a:off x="533400" y="810700"/>
            <a:ext cx="6026100" cy="461700"/>
          </a:xfrm>
          <a:prstGeom prst="rect">
            <a:avLst/>
          </a:prstGeom>
          <a:solidFill>
            <a:srgbClr val="CE1126"/>
          </a:solidFill>
          <a:ln cap="flat" cmpd="sng" w="9525">
            <a:solidFill>
              <a:srgbClr val="CE11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Department of Electrical and Computer Engineering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457200" y="38261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457200" y="1375481"/>
            <a:ext cx="4038600" cy="30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2" type="body"/>
          </p:nvPr>
        </p:nvSpPr>
        <p:spPr>
          <a:xfrm>
            <a:off x="4648200" y="1375425"/>
            <a:ext cx="4038600" cy="30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CE1126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457200" y="45782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457200" y="1151335"/>
            <a:ext cx="40401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3" type="body"/>
          </p:nvPr>
        </p:nvSpPr>
        <p:spPr>
          <a:xfrm>
            <a:off x="4645026" y="1151335"/>
            <a:ext cx="4041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9pPr>
          </a:lstStyle>
          <a:p/>
        </p:txBody>
      </p:sp>
      <p:sp>
        <p:nvSpPr>
          <p:cNvPr id="83" name="Google Shape;83;p18"/>
          <p:cNvSpPr txBox="1"/>
          <p:nvPr>
            <p:ph idx="4" type="body"/>
          </p:nvPr>
        </p:nvSpPr>
        <p:spPr>
          <a:xfrm>
            <a:off x="4645026" y="1631156"/>
            <a:ext cx="40416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457200" y="3370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1"/>
          <p:cNvSpPr txBox="1"/>
          <p:nvPr>
            <p:ph type="title"/>
          </p:nvPr>
        </p:nvSpPr>
        <p:spPr>
          <a:xfrm>
            <a:off x="457201" y="204787"/>
            <a:ext cx="30084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1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indent="-228600" lvl="1" marL="914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indent="-228600" lvl="3" marL="1828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indent="-228600" lvl="4" marL="22860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indent="-228600" lvl="5" marL="27432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indent="-228600" lvl="7" marL="36576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indent="-228600" lvl="8" marL="411480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4" name="Google Shape;94;p21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/>
          <p:nvPr>
            <p:ph type="title"/>
          </p:nvPr>
        </p:nvSpPr>
        <p:spPr>
          <a:xfrm>
            <a:off x="457200" y="1143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2"/>
          <p:cNvSpPr txBox="1"/>
          <p:nvPr>
            <p:ph idx="1" type="body"/>
          </p:nvPr>
        </p:nvSpPr>
        <p:spPr>
          <a:xfrm rot="5400000">
            <a:off x="2857500" y="-1371600"/>
            <a:ext cx="34290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 rot="5400000">
            <a:off x="5486400" y="1257300"/>
            <a:ext cx="43434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" type="body"/>
          </p:nvPr>
        </p:nvSpPr>
        <p:spPr>
          <a:xfrm rot="5400000">
            <a:off x="1295400" y="-723900"/>
            <a:ext cx="43434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591050"/>
            <a:ext cx="9144000" cy="571500"/>
          </a:xfrm>
          <a:prstGeom prst="rect">
            <a:avLst/>
          </a:prstGeom>
          <a:solidFill>
            <a:srgbClr val="CE11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114300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000" u="none" cap="none" strike="noStrike">
                <a:solidFill>
                  <a:srgbClr val="CE11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000" u="none" cap="none" strike="noStrike">
                <a:solidFill>
                  <a:srgbClr val="CE1126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028700"/>
            <a:ext cx="8229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500"/>
              </a:spcBef>
              <a:spcAft>
                <a:spcPts val="0"/>
              </a:spcAft>
              <a:buClr>
                <a:srgbClr val="CE1126"/>
              </a:buClr>
              <a:buSzPts val="1800"/>
              <a:buFont typeface="Times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COE.png" id="54" name="Google Shape;54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5867400" y="4764088"/>
            <a:ext cx="2895601" cy="24606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5702400" y="4639538"/>
            <a:ext cx="3225600" cy="474600"/>
          </a:xfrm>
          <a:prstGeom prst="rect">
            <a:avLst/>
          </a:prstGeom>
          <a:solidFill>
            <a:srgbClr val="CE1126"/>
          </a:solidFill>
          <a:ln cap="flat" cmpd="sng" w="9525">
            <a:solidFill>
              <a:srgbClr val="CE112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sdmay20-53</a:t>
            </a:r>
            <a:endParaRPr sz="2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1"/>
                </a:solidFill>
              </a:defRPr>
            </a:lvl1pPr>
            <a:lvl2pPr lvl="1" rtl="0" algn="r">
              <a:buNone/>
              <a:defRPr sz="1300">
                <a:solidFill>
                  <a:schemeClr val="dk1"/>
                </a:solidFill>
              </a:defRPr>
            </a:lvl2pPr>
            <a:lvl3pPr lvl="2" rtl="0" algn="r">
              <a:buNone/>
              <a:defRPr sz="1300">
                <a:solidFill>
                  <a:schemeClr val="dk1"/>
                </a:solidFill>
              </a:defRPr>
            </a:lvl3pPr>
            <a:lvl4pPr lvl="3" rtl="0" algn="r">
              <a:buNone/>
              <a:defRPr sz="1300">
                <a:solidFill>
                  <a:schemeClr val="dk1"/>
                </a:solidFill>
              </a:defRPr>
            </a:lvl4pPr>
            <a:lvl5pPr lvl="4" rtl="0" algn="r">
              <a:buNone/>
              <a:defRPr sz="1300">
                <a:solidFill>
                  <a:schemeClr val="dk1"/>
                </a:solidFill>
              </a:defRPr>
            </a:lvl5pPr>
            <a:lvl6pPr lvl="5" rtl="0" algn="r">
              <a:buNone/>
              <a:defRPr sz="1300">
                <a:solidFill>
                  <a:schemeClr val="dk1"/>
                </a:solidFill>
              </a:defRPr>
            </a:lvl6pPr>
            <a:lvl7pPr lvl="6" rtl="0" algn="r">
              <a:buNone/>
              <a:defRPr sz="1300">
                <a:solidFill>
                  <a:schemeClr val="dk1"/>
                </a:solidFill>
              </a:defRPr>
            </a:lvl7pPr>
            <a:lvl8pPr lvl="7" rtl="0" algn="r">
              <a:buNone/>
              <a:defRPr sz="1300">
                <a:solidFill>
                  <a:schemeClr val="dk1"/>
                </a:solidFill>
              </a:defRPr>
            </a:lvl8pPr>
            <a:lvl9pPr lvl="8" rtl="0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sdmay20-53.sd.ece.iastate.edu/" TargetMode="External"/><Relationship Id="rId4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7.png"/><Relationship Id="rId5" Type="http://schemas.openxmlformats.org/officeDocument/2006/relationships/image" Target="../media/image17.png"/><Relationship Id="rId6" Type="http://schemas.openxmlformats.org/officeDocument/2006/relationships/image" Target="../media/image10.png"/><Relationship Id="rId7" Type="http://schemas.openxmlformats.org/officeDocument/2006/relationships/image" Target="../media/image9.png"/><Relationship Id="rId8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8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21.png"/><Relationship Id="rId6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drive.google.com/file/d/1IW4hOo357yDsn5ejU0N6uMr7Vxe3_h2t/view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type="ctrTitle"/>
          </p:nvPr>
        </p:nvSpPr>
        <p:spPr>
          <a:xfrm>
            <a:off x="533400" y="1885950"/>
            <a:ext cx="66294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/>
              <a:t>SDMAY20-53: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/>
              <a:t>Smart Backpack Sprayer </a:t>
            </a:r>
            <a:endParaRPr/>
          </a:p>
        </p:txBody>
      </p:sp>
      <p:sp>
        <p:nvSpPr>
          <p:cNvPr id="108" name="Google Shape;108;p24"/>
          <p:cNvSpPr txBox="1"/>
          <p:nvPr>
            <p:ph idx="1" type="subTitle"/>
          </p:nvPr>
        </p:nvSpPr>
        <p:spPr>
          <a:xfrm>
            <a:off x="533400" y="2800350"/>
            <a:ext cx="62484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David Hayes (Communication Engineer)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Madison Kriege (Communication Engineer)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Kevin Davis (Hardware Research Engineer)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Sean Doran (Logistics Engineer)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Donald Laracuente (API Research Engineer)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Shuangquan Li (iOS Engineer)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Client: IntelliSpray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/>
              <a:t>Advisor: Dr. Daji Qiao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400">
                <a:solidFill>
                  <a:srgbClr val="000000"/>
                </a:solidFill>
                <a:uFill>
                  <a:noFill/>
                </a:uFill>
                <a:hlinkClick r:id="rId3"/>
              </a:rPr>
              <a:t>http://sdmay20-53.sd.ece.iastate.edu/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/>
          </a:p>
        </p:txBody>
      </p:sp>
      <p:pic>
        <p:nvPicPr>
          <p:cNvPr id="109" name="Google Shape;1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800" y="1885962"/>
            <a:ext cx="2046175" cy="272822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/>
          <p:nvPr>
            <p:ph type="title"/>
          </p:nvPr>
        </p:nvSpPr>
        <p:spPr>
          <a:xfrm>
            <a:off x="227000" y="41150"/>
            <a:ext cx="5850600" cy="537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 Interface Diagram</a:t>
            </a:r>
            <a:endParaRPr/>
          </a:p>
        </p:txBody>
      </p:sp>
      <p:sp>
        <p:nvSpPr>
          <p:cNvPr id="186" name="Google Shape;186;p33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Shuangquan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800" y="578750"/>
            <a:ext cx="5341475" cy="378355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Runtime User Interface Diagram</a:t>
            </a:r>
            <a:endParaRPr sz="2500"/>
          </a:p>
        </p:txBody>
      </p:sp>
      <p:sp>
        <p:nvSpPr>
          <p:cNvPr id="194" name="Google Shape;194;p34"/>
          <p:cNvSpPr txBox="1"/>
          <p:nvPr/>
        </p:nvSpPr>
        <p:spPr>
          <a:xfrm>
            <a:off x="177275" y="4749275"/>
            <a:ext cx="13155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Shuangquan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195" name="Google Shape;19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1875" y="1306750"/>
            <a:ext cx="1368100" cy="29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825" y="1285637"/>
            <a:ext cx="1368100" cy="291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475" y="1311111"/>
            <a:ext cx="1368100" cy="291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6450" y="1311135"/>
            <a:ext cx="1368100" cy="291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00763" y="1306737"/>
            <a:ext cx="1368100" cy="291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5075" y="1306760"/>
            <a:ext cx="1368100" cy="2911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4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4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 - API</a:t>
            </a:r>
            <a:endParaRPr/>
          </a:p>
        </p:txBody>
      </p:sp>
      <p:sp>
        <p:nvSpPr>
          <p:cNvPr id="208" name="Google Shape;208;p35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Emphasis on intuitive APIs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Clean, Simple Database design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Simple two-way API calls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Technologies Used: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Firebase API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Mapbox SDK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Swift</a:t>
            </a:r>
            <a:endParaRPr/>
          </a:p>
        </p:txBody>
      </p:sp>
      <p:sp>
        <p:nvSpPr>
          <p:cNvPr id="209" name="Google Shape;209;p35"/>
          <p:cNvSpPr txBox="1"/>
          <p:nvPr/>
        </p:nvSpPr>
        <p:spPr>
          <a:xfrm>
            <a:off x="192125" y="4824275"/>
            <a:ext cx="90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1"/>
                </a:solidFill>
              </a:rPr>
              <a:t>Sean</a:t>
            </a:r>
            <a:endParaRPr/>
          </a:p>
        </p:txBody>
      </p:sp>
      <p:pic>
        <p:nvPicPr>
          <p:cNvPr id="210" name="Google Shape;21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1099" y="1027650"/>
            <a:ext cx="2675701" cy="75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8325" y="2223938"/>
            <a:ext cx="3091700" cy="6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0000" y="3286725"/>
            <a:ext cx="2755450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5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 - Hardware</a:t>
            </a:r>
            <a:endParaRPr/>
          </a:p>
        </p:txBody>
      </p:sp>
      <p:sp>
        <p:nvSpPr>
          <p:cNvPr id="219" name="Google Shape;219;p36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Emphasis on PCB Design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Technologies Used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Arduino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ArduinoJSON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TinyGPS++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SoftwareSerial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CircuitMaker</a:t>
            </a:r>
            <a:endParaRPr/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5563" y="1181750"/>
            <a:ext cx="2181225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6388" y="119602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6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Kevin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23" name="Google Shape;223;p36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/>
          <p:nvPr>
            <p:ph type="title"/>
          </p:nvPr>
        </p:nvSpPr>
        <p:spPr>
          <a:xfrm>
            <a:off x="435175" y="337174"/>
            <a:ext cx="3008400" cy="71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29" name="Google Shape;229;p37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230" name="Google Shape;2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3263" y="1320713"/>
            <a:ext cx="4018772" cy="250207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David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32" name="Google Shape;232;p3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3" name="Google Shape;233;p37"/>
          <p:cNvSpPr/>
          <p:nvPr/>
        </p:nvSpPr>
        <p:spPr>
          <a:xfrm>
            <a:off x="3712700" y="2579325"/>
            <a:ext cx="498900" cy="318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7"/>
          <p:cNvSpPr/>
          <p:nvPr/>
        </p:nvSpPr>
        <p:spPr>
          <a:xfrm>
            <a:off x="3639350" y="2421325"/>
            <a:ext cx="711600" cy="660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7"/>
          <p:cNvSpPr txBox="1"/>
          <p:nvPr/>
        </p:nvSpPr>
        <p:spPr>
          <a:xfrm>
            <a:off x="393975" y="1291375"/>
            <a:ext cx="2589900" cy="27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Image Key</a:t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</a:rPr>
              <a:t>Blue </a:t>
            </a:r>
            <a:r>
              <a:rPr lang="en" sz="1300"/>
              <a:t>- Flow Sensor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0000"/>
                </a:solidFill>
              </a:rPr>
              <a:t>Red </a:t>
            </a:r>
            <a:r>
              <a:rPr lang="en" sz="1300"/>
              <a:t>-</a:t>
            </a:r>
            <a:r>
              <a:rPr lang="en" sz="1300">
                <a:solidFill>
                  <a:srgbClr val="FF0000"/>
                </a:solidFill>
              </a:rPr>
              <a:t> </a:t>
            </a:r>
            <a:r>
              <a:rPr lang="en" sz="1300"/>
              <a:t>Compass/A</a:t>
            </a:r>
            <a:r>
              <a:rPr lang="en" sz="1300"/>
              <a:t>ccelerometer</a:t>
            </a:r>
            <a:endParaRPr sz="13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8"/>
          <p:cNvSpPr txBox="1"/>
          <p:nvPr>
            <p:ph type="title"/>
          </p:nvPr>
        </p:nvSpPr>
        <p:spPr>
          <a:xfrm>
            <a:off x="435175" y="337174"/>
            <a:ext cx="3008400" cy="711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41" name="Google Shape;241;p38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242" name="Google Shape;24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400" y="1018551"/>
            <a:ext cx="2329773" cy="310640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8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David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44" name="Google Shape;244;p3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5" name="Google Shape;24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5540575" y="1407636"/>
            <a:ext cx="3104276" cy="2328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38"/>
          <p:cNvCxnSpPr/>
          <p:nvPr/>
        </p:nvCxnSpPr>
        <p:spPr>
          <a:xfrm>
            <a:off x="5274825" y="824425"/>
            <a:ext cx="1444800" cy="10797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7" name="Google Shape;247;p38"/>
          <p:cNvSpPr txBox="1"/>
          <p:nvPr/>
        </p:nvSpPr>
        <p:spPr>
          <a:xfrm>
            <a:off x="4572000" y="406175"/>
            <a:ext cx="19116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UNO R3</a:t>
            </a:r>
            <a:endParaRPr/>
          </a:p>
        </p:txBody>
      </p:sp>
      <p:sp>
        <p:nvSpPr>
          <p:cNvPr id="248" name="Google Shape;248;p38"/>
          <p:cNvSpPr txBox="1"/>
          <p:nvPr/>
        </p:nvSpPr>
        <p:spPr>
          <a:xfrm>
            <a:off x="3706588" y="2208300"/>
            <a:ext cx="19116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Mega 2560</a:t>
            </a:r>
            <a:endParaRPr/>
          </a:p>
        </p:txBody>
      </p:sp>
      <p:cxnSp>
        <p:nvCxnSpPr>
          <p:cNvPr id="249" name="Google Shape;249;p38"/>
          <p:cNvCxnSpPr/>
          <p:nvPr/>
        </p:nvCxnSpPr>
        <p:spPr>
          <a:xfrm rot="10800000">
            <a:off x="2882000" y="2465875"/>
            <a:ext cx="1043100" cy="1314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38"/>
          <p:cNvSpPr txBox="1"/>
          <p:nvPr/>
        </p:nvSpPr>
        <p:spPr>
          <a:xfrm>
            <a:off x="0" y="1120350"/>
            <a:ext cx="966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GPS Module</a:t>
            </a:r>
            <a:endParaRPr/>
          </a:p>
        </p:txBody>
      </p:sp>
      <p:cxnSp>
        <p:nvCxnSpPr>
          <p:cNvPr id="251" name="Google Shape;251;p38"/>
          <p:cNvCxnSpPr>
            <a:stCxn id="250" idx="2"/>
          </p:cNvCxnSpPr>
          <p:nvPr/>
        </p:nvCxnSpPr>
        <p:spPr>
          <a:xfrm>
            <a:off x="483150" y="1693950"/>
            <a:ext cx="1392000" cy="4365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2" name="Google Shape;252;p38"/>
          <p:cNvSpPr txBox="1"/>
          <p:nvPr/>
        </p:nvSpPr>
        <p:spPr>
          <a:xfrm>
            <a:off x="0" y="3045625"/>
            <a:ext cx="9663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BLE Module</a:t>
            </a:r>
            <a:endParaRPr/>
          </a:p>
        </p:txBody>
      </p:sp>
      <p:cxnSp>
        <p:nvCxnSpPr>
          <p:cNvPr id="253" name="Google Shape;253;p38"/>
          <p:cNvCxnSpPr/>
          <p:nvPr/>
        </p:nvCxnSpPr>
        <p:spPr>
          <a:xfrm flipH="1" rot="10800000">
            <a:off x="766050" y="1984350"/>
            <a:ext cx="1583100" cy="10215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4" name="Google Shape;254;p38"/>
          <p:cNvSpPr txBox="1"/>
          <p:nvPr/>
        </p:nvSpPr>
        <p:spPr>
          <a:xfrm>
            <a:off x="3799038" y="1171475"/>
            <a:ext cx="1728600" cy="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Flow and Compass Module</a:t>
            </a:r>
            <a:endParaRPr/>
          </a:p>
        </p:txBody>
      </p:sp>
      <p:cxnSp>
        <p:nvCxnSpPr>
          <p:cNvPr id="255" name="Google Shape;255;p38"/>
          <p:cNvCxnSpPr>
            <a:stCxn id="254" idx="1"/>
          </p:cNvCxnSpPr>
          <p:nvPr/>
        </p:nvCxnSpPr>
        <p:spPr>
          <a:xfrm flipH="1">
            <a:off x="2553738" y="1458275"/>
            <a:ext cx="1245300" cy="708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9"/>
          <p:cNvSpPr txBox="1"/>
          <p:nvPr>
            <p:ph type="title"/>
          </p:nvPr>
        </p:nvSpPr>
        <p:spPr>
          <a:xfrm>
            <a:off x="457201" y="204787"/>
            <a:ext cx="3008400" cy="87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Detailed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261" name="Google Shape;261;p39"/>
          <p:cNvSpPr txBox="1"/>
          <p:nvPr>
            <p:ph idx="1" type="body"/>
          </p:nvPr>
        </p:nvSpPr>
        <p:spPr>
          <a:xfrm>
            <a:off x="3575050" y="204788"/>
            <a:ext cx="5111700" cy="43896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UNO Version</a:t>
            </a:r>
            <a:endParaRPr/>
          </a:p>
        </p:txBody>
      </p:sp>
      <p:sp>
        <p:nvSpPr>
          <p:cNvPr id="262" name="Google Shape;262;p39"/>
          <p:cNvSpPr txBox="1"/>
          <p:nvPr>
            <p:ph idx="2" type="body"/>
          </p:nvPr>
        </p:nvSpPr>
        <p:spPr>
          <a:xfrm>
            <a:off x="457201" y="1076326"/>
            <a:ext cx="3008400" cy="3518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Arduino Mega 2560 Version</a:t>
            </a:r>
            <a:endParaRPr/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5826" y="2302380"/>
            <a:ext cx="2521126" cy="201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3501" y="1637150"/>
            <a:ext cx="209682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553522" y="9354"/>
            <a:ext cx="1850526" cy="22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8324" y="1732551"/>
            <a:ext cx="2051225" cy="27349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9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Kevin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68" name="Google Shape;268;p39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pic>
        <p:nvPicPr>
          <p:cNvPr id="274" name="Google Shape;274;p40" title="App 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400" y="253525"/>
            <a:ext cx="2207425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0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Shuangquan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76" name="Google Shape;276;p40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7" name="Google Shape;277;p40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1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Test Plan</a:t>
            </a:r>
            <a:endParaRPr/>
          </a:p>
        </p:txBody>
      </p:sp>
      <p:sp>
        <p:nvSpPr>
          <p:cNvPr id="283" name="Google Shape;283;p41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How is testing performed?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Simulator - iOS 13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Real device - iPhones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Component/Unit testing </a:t>
            </a:r>
            <a:endParaRPr sz="1900"/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Testing each methods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Testing the modules of the hardware - flow sensors, GPS sensors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Interface/integration testing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700">
                <a:latin typeface="Arial"/>
                <a:ea typeface="Arial"/>
                <a:cs typeface="Arial"/>
                <a:sym typeface="Arial"/>
              </a:rPr>
              <a:t>Testing where top-level units are tested first and lower level units are tested step by step after that</a:t>
            </a:r>
            <a:endParaRPr sz="1700">
              <a:latin typeface="Arial"/>
              <a:ea typeface="Arial"/>
              <a:cs typeface="Arial"/>
              <a:sym typeface="Arial"/>
            </a:endParaRPr>
          </a:p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>
                <a:latin typeface="Arial"/>
                <a:ea typeface="Arial"/>
                <a:cs typeface="Arial"/>
                <a:sym typeface="Arial"/>
              </a:rPr>
              <a:t>Acceptance testing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700">
                <a:latin typeface="Arial"/>
                <a:ea typeface="Arial"/>
                <a:cs typeface="Arial"/>
                <a:sym typeface="Arial"/>
              </a:rPr>
              <a:t>Testing all the listed requirement in the design document.</a:t>
            </a:r>
            <a:endParaRPr sz="1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1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Donald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85" name="Google Shape;285;p41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6" name="Google Shape;2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3663" y="3244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2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Results</a:t>
            </a:r>
            <a:endParaRPr/>
          </a:p>
        </p:txBody>
      </p:sp>
      <p:sp>
        <p:nvSpPr>
          <p:cNvPr id="292" name="Google Shape;292;p42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Hardware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GPS module tested individually -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Bluetooth module tested individually -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Flow sensor tested individually -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Compass sensor tested individually -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Integration of parts with backpack - Successful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Software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Login on app -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Received data through bluetooth -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Map plotting and storing mock data - Partially Successful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Map plotting and storing real data - Incomplete</a:t>
            </a:r>
            <a:endParaRPr/>
          </a:p>
        </p:txBody>
      </p:sp>
      <p:sp>
        <p:nvSpPr>
          <p:cNvPr id="293" name="Google Shape;293;p42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David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294" name="Google Shape;294;p42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5" name="Google Shape;29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3663" y="324488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5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116" name="Google Shape;116;p25"/>
          <p:cNvSpPr txBox="1"/>
          <p:nvPr>
            <p:ph idx="1" type="body"/>
          </p:nvPr>
        </p:nvSpPr>
        <p:spPr>
          <a:xfrm>
            <a:off x="457200" y="1181750"/>
            <a:ext cx="51780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Problem: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Tracking when and where a user has sprayed is hard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User could forget where they have sprayed and spray areas twice or never</a:t>
            </a:r>
            <a:endParaRPr/>
          </a:p>
          <a:p>
            <a:pPr indent="-2794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Solution: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Collect data from a backpack sprayer on a phone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Store the data for the user to reference to ensure the best coverage</a:t>
            </a:r>
            <a:endParaRPr/>
          </a:p>
        </p:txBody>
      </p:sp>
      <p:sp>
        <p:nvSpPr>
          <p:cNvPr id="117" name="Google Shape;117;p25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David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118" name="Google Shape;118;p25"/>
          <p:cNvPicPr preferRelativeResize="0"/>
          <p:nvPr/>
        </p:nvPicPr>
        <p:blipFill rotWithShape="1">
          <a:blip r:embed="rId3">
            <a:alphaModFix/>
          </a:blip>
          <a:srcRect b="8583" l="9510" r="9889" t="0"/>
          <a:stretch/>
        </p:blipFill>
        <p:spPr>
          <a:xfrm>
            <a:off x="5844825" y="1181900"/>
            <a:ext cx="3172701" cy="203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3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Engineering Standards and Design Practices</a:t>
            </a:r>
            <a:endParaRPr/>
          </a:p>
        </p:txBody>
      </p:sp>
      <p:sp>
        <p:nvSpPr>
          <p:cNvPr id="301" name="Google Shape;301;p43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Software Development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ISO/IEC 12207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Stakeholder needs and requirements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Systems/Software requirements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Integration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Etc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Digital Design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IEEE 1016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Data, Architecture, Interface, and Procedural Design</a:t>
            </a:r>
            <a:endParaRPr/>
          </a:p>
        </p:txBody>
      </p:sp>
      <p:pic>
        <p:nvPicPr>
          <p:cNvPr id="302" name="Google Shape;30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5100" y="118190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3"/>
          <p:cNvSpPr txBox="1"/>
          <p:nvPr/>
        </p:nvSpPr>
        <p:spPr>
          <a:xfrm>
            <a:off x="148006" y="47564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Kevin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304" name="Google Shape;304;p43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310" name="Google Shape;310;p44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/>
              <a:t>Analyze spray patterns to better plot them on a map</a:t>
            </a:r>
            <a:endParaRPr sz="1900"/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Try a different communication method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WiFi</a:t>
            </a:r>
            <a:endParaRPr sz="1900"/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Try a different controller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ESP32 - Dual core processor</a:t>
            </a:r>
            <a:endParaRPr sz="1900"/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Additional/Integration Testing</a:t>
            </a:r>
            <a:endParaRPr sz="1900"/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Future development utilizing gyroscope data</a:t>
            </a:r>
            <a:endParaRPr sz="1900"/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Other use cases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Proof of application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Drone application</a:t>
            </a:r>
            <a:endParaRPr sz="1900"/>
          </a:p>
          <a:p>
            <a:pPr indent="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311" name="Google Shape;311;p44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312" name="Google Shape;312;p44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Sean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313" name="Google Shape;313;p44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5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What we learned/would change?</a:t>
            </a:r>
            <a:endParaRPr/>
          </a:p>
        </p:txBody>
      </p:sp>
      <p:sp>
        <p:nvSpPr>
          <p:cNvPr id="319" name="Google Shape;319;p45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/>
              <a:t>Lessons learned</a:t>
            </a:r>
            <a:endParaRPr sz="1900"/>
          </a:p>
          <a:p>
            <a:pPr indent="-2794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900"/>
              <a:t>Develop to client requirements/project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Communicate openly with client and advisor throughout project</a:t>
            </a:r>
            <a:endParaRPr sz="1900"/>
          </a:p>
          <a:p>
            <a:pPr indent="-2857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Changes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More smaller deadlines</a:t>
            </a:r>
            <a:endParaRPr sz="1900"/>
          </a:p>
          <a:p>
            <a:pPr indent="-285750" lvl="2" marL="1028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Collect more test data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Implement all of user interface in SwiftUI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Use WiFi instead of Bluetooth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Integrate earlier</a:t>
            </a:r>
            <a:endParaRPr sz="1900"/>
          </a:p>
          <a:p>
            <a:pPr indent="-28575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Have a proper managed git repository</a:t>
            </a:r>
            <a:endParaRPr sz="1900"/>
          </a:p>
        </p:txBody>
      </p:sp>
      <p:sp>
        <p:nvSpPr>
          <p:cNvPr id="320" name="Google Shape;320;p45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Madison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321" name="Google Shape;321;p45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327" name="Google Shape;327;p46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1900"/>
              <a:t>Summary</a:t>
            </a:r>
            <a:endParaRPr sz="1900"/>
          </a:p>
          <a:p>
            <a:pPr indent="-24765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Built an application and hardware that connect to a backpack sprayer allowing for data collection</a:t>
            </a:r>
            <a:endParaRPr sz="19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1900"/>
              <a:t>Issues encountered</a:t>
            </a:r>
            <a:endParaRPr sz="1900"/>
          </a:p>
          <a:p>
            <a:pPr indent="-2667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1900"/>
              <a:t>Unable to get to field testing &amp; client feedback</a:t>
            </a:r>
            <a:endParaRPr sz="1900"/>
          </a:p>
          <a:p>
            <a:pPr indent="-24765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Implementation and integration logistical roadblocks</a:t>
            </a:r>
            <a:endParaRPr sz="1900"/>
          </a:p>
          <a:p>
            <a:pPr indent="-17780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" sz="1900"/>
              <a:t>Project Status</a:t>
            </a:r>
            <a:endParaRPr sz="1900"/>
          </a:p>
          <a:p>
            <a:pPr indent="-209550" lvl="1" marL="520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Rough Prototype created</a:t>
            </a:r>
            <a:endParaRPr sz="1900"/>
          </a:p>
          <a:p>
            <a:pPr indent="-247650" lvl="2" marL="1143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Components are created</a:t>
            </a:r>
            <a:endParaRPr sz="1900"/>
          </a:p>
          <a:p>
            <a:pPr indent="-247650" lvl="2" marL="1143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Char char="•"/>
            </a:pPr>
            <a:r>
              <a:rPr lang="en" sz="1900"/>
              <a:t>Testing in progress</a:t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6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Donald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329" name="Google Shape;329;p46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7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Market Research</a:t>
            </a:r>
            <a:endParaRPr/>
          </a:p>
        </p:txBody>
      </p:sp>
      <p:sp>
        <p:nvSpPr>
          <p:cNvPr id="335" name="Google Shape;335;p47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Other Smart Backpack Sprayers: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AgTerra</a:t>
            </a:r>
            <a:endParaRPr/>
          </a:p>
          <a:p>
            <a:pPr indent="-279400" lvl="2" marL="1028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Tracks location of user </a:t>
            </a:r>
            <a:endParaRPr/>
          </a:p>
          <a:p>
            <a:pPr indent="-279400" lvl="2" marL="1028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Tracks what chemical has been sprayed</a:t>
            </a:r>
            <a:endParaRPr/>
          </a:p>
          <a:p>
            <a:pPr indent="-279400" lvl="2" marL="1028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Android only</a:t>
            </a:r>
            <a:endParaRPr/>
          </a:p>
          <a:p>
            <a:pPr indent="0" lvl="0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794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Ours: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Tracks location of user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Tracks what chemical has been sprayed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Tracks where has been sprayed - Coverage</a:t>
            </a:r>
            <a:endParaRPr/>
          </a:p>
          <a:p>
            <a:pPr indent="-2794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iOS only</a:t>
            </a:r>
            <a:endParaRPr/>
          </a:p>
        </p:txBody>
      </p:sp>
      <p:sp>
        <p:nvSpPr>
          <p:cNvPr id="336" name="Google Shape;336;p47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David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337" name="Google Shape;33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1800" y="1181750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7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/>
              <a:t>Functional Requirements</a:t>
            </a:r>
            <a:endParaRPr b="0"/>
          </a:p>
        </p:txBody>
      </p:sp>
      <p:sp>
        <p:nvSpPr>
          <p:cNvPr id="125" name="Google Shape;125;p26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The hardware shall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 a GPS sensor with accuracy to 3 meters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Have a battery life at least 3 hours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 mountable inside backpack sprayer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Package data in JSON format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 able to send data using Bluetooth LE</a:t>
            </a:r>
            <a:endParaRPr/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Data shall be collected in 1 second intervals</a:t>
            </a:r>
            <a:endParaRPr/>
          </a:p>
          <a:p>
            <a:pPr indent="-279400" lvl="0" marL="3429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The app shall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Display data in the map with a pin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Sync data between cloud and local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Display the data to the user</a:t>
            </a:r>
            <a:endParaRPr/>
          </a:p>
          <a:p>
            <a:pPr indent="-279400" lvl="1" marL="6858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Support multiple users (login feature)</a:t>
            </a:r>
            <a:endParaRPr/>
          </a:p>
          <a:p>
            <a:pPr indent="0" lvl="0" marL="685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26" name="Google Shape;126;p26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Kevin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127" name="Google Shape;1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0600" y="2010875"/>
            <a:ext cx="2898300" cy="252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Non-Functional Requirements</a:t>
            </a:r>
            <a:endParaRPr/>
          </a:p>
        </p:txBody>
      </p:sp>
      <p:sp>
        <p:nvSpPr>
          <p:cNvPr id="134" name="Google Shape;134;p27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The system shall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 water resistant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 operable in temperatures between 0-40C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 under 50 pounds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Be wearable on one’s back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The app shall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Only allow authorized access to the data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Support large amounts of data transmission</a:t>
            </a:r>
            <a:endParaRPr/>
          </a:p>
        </p:txBody>
      </p:sp>
      <p:sp>
        <p:nvSpPr>
          <p:cNvPr id="135" name="Google Shape;135;p27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Madison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36" name="Google Shape;136;p27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8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and Other Constraints</a:t>
            </a:r>
            <a:endParaRPr/>
          </a:p>
        </p:txBody>
      </p:sp>
      <p:sp>
        <p:nvSpPr>
          <p:cNvPr id="142" name="Google Shape;142;p28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Mobile platform - iOS</a:t>
            </a:r>
            <a:endParaRPr/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Data format  - JSON</a:t>
            </a:r>
            <a:endParaRPr/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Close range communication - Bluetooth LE</a:t>
            </a:r>
            <a:endParaRPr/>
          </a:p>
          <a:p>
            <a:pPr indent="-2794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Low/off network connectability</a:t>
            </a:r>
            <a:endParaRPr/>
          </a:p>
        </p:txBody>
      </p:sp>
      <p:sp>
        <p:nvSpPr>
          <p:cNvPr id="143" name="Google Shape;143;p28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Madison 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44" name="Google Shape;144;p28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Challenges, Risks, and Mitigation</a:t>
            </a:r>
            <a:endParaRPr/>
          </a:p>
        </p:txBody>
      </p:sp>
      <p:sp>
        <p:nvSpPr>
          <p:cNvPr id="150" name="Google Shape;150;p29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Issues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Size constraints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iOS backwards compatibility with iOS 13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Soldering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Solutions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Using a smaller Arduino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It is not backwards compatible / Roll Back to 12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More practice</a:t>
            </a:r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000" y="1073650"/>
            <a:ext cx="2084300" cy="20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Donald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53" name="Google Shape;153;p29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452" y="1056143"/>
            <a:ext cx="4041596" cy="3031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825" y="1056150"/>
            <a:ext cx="4041596" cy="303120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 txBox="1"/>
          <p:nvPr/>
        </p:nvSpPr>
        <p:spPr>
          <a:xfrm>
            <a:off x="227006" y="4795706"/>
            <a:ext cx="1584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Sean</a:t>
            </a:r>
            <a:endParaRPr sz="700">
              <a:solidFill>
                <a:srgbClr val="FFFFFF"/>
              </a:solidFill>
            </a:endParaRPr>
          </a:p>
        </p:txBody>
      </p:sp>
      <p:sp>
        <p:nvSpPr>
          <p:cNvPr id="161" name="Google Shape;161;p30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30"/>
          <p:cNvSpPr txBox="1"/>
          <p:nvPr>
            <p:ph idx="1" type="body"/>
          </p:nvPr>
        </p:nvSpPr>
        <p:spPr>
          <a:xfrm>
            <a:off x="457188" y="356985"/>
            <a:ext cx="4040100" cy="48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First Attempt</a:t>
            </a:r>
            <a:endParaRPr/>
          </a:p>
        </p:txBody>
      </p:sp>
      <p:sp>
        <p:nvSpPr>
          <p:cNvPr id="163" name="Google Shape;163;p30"/>
          <p:cNvSpPr txBox="1"/>
          <p:nvPr>
            <p:ph idx="3" type="body"/>
          </p:nvPr>
        </p:nvSpPr>
        <p:spPr>
          <a:xfrm>
            <a:off x="4674826" y="356985"/>
            <a:ext cx="4041600" cy="480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 Attempt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1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A</a:t>
            </a:r>
            <a:r>
              <a:rPr lang="en"/>
              <a:t>rchitecture</a:t>
            </a:r>
            <a:r>
              <a:rPr lang="en"/>
              <a:t> Diagram</a:t>
            </a:r>
            <a:endParaRPr/>
          </a:p>
        </p:txBody>
      </p:sp>
      <p:pic>
        <p:nvPicPr>
          <p:cNvPr id="169" name="Google Shape;16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9788" y="1181900"/>
            <a:ext cx="4964424" cy="34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1"/>
          <p:cNvSpPr txBox="1"/>
          <p:nvPr/>
        </p:nvSpPr>
        <p:spPr>
          <a:xfrm>
            <a:off x="214325" y="4843475"/>
            <a:ext cx="11574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1"/>
                </a:solidFill>
              </a:rPr>
              <a:t>Shuangquan</a:t>
            </a:r>
            <a:endParaRPr sz="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1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31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457200" y="324488"/>
            <a:ext cx="8229600" cy="85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Detailed Design - iOS Application</a:t>
            </a:r>
            <a:endParaRPr/>
          </a:p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457200" y="1181738"/>
            <a:ext cx="8172900" cy="30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Emphasis on user interface, system, and container/modular design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Data Persistence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Receive data from hardware device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Store/cache data in local database</a:t>
            </a:r>
            <a:endParaRPr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Sync to cloud at the same time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After passing the threshold, send data to cloud, and release local storage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Technologies Used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SwiftUI, UIKit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CoreData, CoreBluetooth, CoreLocation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Firebase, Mapbox</a:t>
            </a:r>
            <a:endParaRPr/>
          </a:p>
        </p:txBody>
      </p:sp>
      <p:sp>
        <p:nvSpPr>
          <p:cNvPr id="179" name="Google Shape;179;p32"/>
          <p:cNvSpPr txBox="1"/>
          <p:nvPr/>
        </p:nvSpPr>
        <p:spPr>
          <a:xfrm>
            <a:off x="175475" y="4792250"/>
            <a:ext cx="907200" cy="1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700">
                <a:solidFill>
                  <a:schemeClr val="lt1"/>
                </a:solidFill>
              </a:rPr>
              <a:t>Shuangquan</a:t>
            </a:r>
            <a:endParaRPr/>
          </a:p>
        </p:txBody>
      </p:sp>
      <p:sp>
        <p:nvSpPr>
          <p:cNvPr id="180" name="Google Shape;180;p32"/>
          <p:cNvSpPr txBox="1"/>
          <p:nvPr>
            <p:ph idx="12" type="sldNum"/>
          </p:nvPr>
        </p:nvSpPr>
        <p:spPr>
          <a:xfrm>
            <a:off x="8561409" y="4844726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SU_VisualID_PPT">
  <a:themeElements>
    <a:clrScheme name="ISU_VisualID_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