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Arial Narrow"/>
      <p:regular r:id="rId28"/>
      <p:bold r:id="rId29"/>
      <p:italic r:id="rId30"/>
      <p:boldItalic r:id="rId31"/>
    </p:embeddedFont>
    <p:embeddedFont>
      <p:font typeface="Pacifico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Madison Krieg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alNarrow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acific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10T20:19:53.182">
    <p:pos x="384" y="992"/>
    <p:text>To do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Maddy</a:t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acc06086b_4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acc06086b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cc06086b_4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cc06086b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cc06086b_4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acc06086b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Madison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cc06086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Madison </a:t>
            </a:r>
            <a:endParaRPr/>
          </a:p>
        </p:txBody>
      </p:sp>
      <p:sp>
        <p:nvSpPr>
          <p:cNvPr id="144" name="Google Shape;144;g7acc06086b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a9a6dfc2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150" name="Google Shape;150;g7a9a6dfc21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b587c5bb0_1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b587c5bb0_1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a9a6dfc2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  <p:sp>
        <p:nvSpPr>
          <p:cNvPr id="167" name="Google Shape;167;g7a9a6dfc2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 and kev</a:t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Maddie</a:t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c4a4a69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Maddy</a:t>
            </a:r>
            <a:endParaRPr/>
          </a:p>
        </p:txBody>
      </p:sp>
      <p:sp>
        <p:nvSpPr>
          <p:cNvPr id="185" name="Google Shape;185;g6c4a4a696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David</a:t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acc06086b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acc06086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Kevin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acc06086b_3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acc06086b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acc06086b_3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acc06086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acc06086b_3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acc06086b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Shuangquan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283633" y="3489325"/>
            <a:ext cx="24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711200" y="251460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C31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11200" y="3733800"/>
            <a:ext cx="8331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600"/>
              <a:buFont typeface="Times"/>
              <a:buNone/>
              <a:defRPr sz="3200"/>
            </a:lvl1pPr>
            <a:lvl2pPr lvl="1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2pPr>
            <a:lvl3pPr lvl="2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3pPr>
            <a:lvl4pPr lvl="3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lvl="4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lvl="5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lvl="6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lvl="7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lvl="8" algn="l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pic>
        <p:nvPicPr>
          <p:cNvPr descr="CoEnameplatewhite.png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482600"/>
            <a:ext cx="6299199" cy="9376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503700" y="981550"/>
            <a:ext cx="4907700" cy="615600"/>
          </a:xfrm>
          <a:prstGeom prst="rect">
            <a:avLst/>
          </a:prstGeom>
          <a:solidFill>
            <a:srgbClr val="CE1126"/>
          </a:solidFill>
          <a:ln cap="flat" cmpd="sng" w="9525">
            <a:solidFill>
              <a:srgbClr val="CE1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810000" y="-1828800"/>
            <a:ext cx="45720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 rot="5400000">
            <a:off x="7315200" y="1676400"/>
            <a:ext cx="5791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 rot="5400000">
            <a:off x="1727150" y="-965250"/>
            <a:ext cx="57912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sz="5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09600" y="5101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09600" y="1833975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197600" y="1833900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09600" y="6104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400"/>
              <a:buNone/>
              <a:defRPr b="1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1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09600" y="4494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spcBef>
                <a:spcPts val="9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900"/>
              </a:spcBef>
              <a:spcAft>
                <a:spcPts val="0"/>
              </a:spcAft>
              <a:buClr>
                <a:srgbClr val="CE1126"/>
              </a:buClr>
              <a:buSzPts val="3400"/>
              <a:buFont typeface="Times"/>
              <a:buNone/>
              <a:defRPr b="0" i="0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3000"/>
              <a:buFont typeface="Times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CE1126"/>
              </a:buClr>
              <a:buSzPts val="2600"/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CE1126"/>
              </a:buClr>
              <a:buSzPts val="2100"/>
              <a:buFont typeface="Times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121400"/>
            <a:ext cx="12192000" cy="762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5300" u="none" cap="none" strike="noStrike">
                <a:solidFill>
                  <a:srgbClr val="CE1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53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3716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70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OE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8511117"/>
            <a:ext cx="3860800" cy="32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E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23200" y="6352117"/>
            <a:ext cx="3860800" cy="32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Unameplatewhite.pn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273800"/>
            <a:ext cx="44704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7603200" y="6186050"/>
            <a:ext cx="4300800" cy="632700"/>
          </a:xfrm>
          <a:prstGeom prst="rect">
            <a:avLst/>
          </a:prstGeom>
          <a:solidFill>
            <a:srgbClr val="CE1126"/>
          </a:solidFill>
          <a:ln cap="flat" cmpd="sng" w="9525">
            <a:solidFill>
              <a:srgbClr val="CE1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sdmay20-53</a:t>
            </a:r>
            <a:endParaRPr sz="3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711200" y="251460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SDMAY20-53: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Smart Backpack Sprayer 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711200" y="3733800"/>
            <a:ext cx="8331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David Hayes (Communication Guru)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Madison Kriege (Meeting Scribe)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Kevin Davis (Hardware Research Lead)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Sean Doran (Logistics Master)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Donald Laraquente (API Research Lead)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Shangquan Li (iOS Expert)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Clients: Tim Andersen &amp; Taylor Greiner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Advisor: Dr. Daji Qiao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Project Tasks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3 sub-teams, each focused on one component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Hardware: David and Kevin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iOS Application: Madison and Shangquan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API Integration: Sean and Donald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Risk Management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Accuracy of sensors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Mitigation: Purchasing new hardware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Compatibility of sub-components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Mitigation: Early and often integration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 - System Architecture Diagram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000" y="1152450"/>
            <a:ext cx="7021350" cy="53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Interface Diagram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375" y="348538"/>
            <a:ext cx="9518899" cy="646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HW/SW Platforms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Hardware Platforms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Arduino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TinyGPS++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ArduinoJSON</a:t>
            </a:r>
            <a:endParaRPr/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Software Platforms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Firebase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Xcode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iOS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Mapbox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C++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609601" y="273049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Hardware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14207" l="0" r="14207" t="0"/>
          <a:stretch/>
        </p:blipFill>
        <p:spPr>
          <a:xfrm>
            <a:off x="4779900" y="477476"/>
            <a:ext cx="7072778" cy="530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Test Hardware Sensors Individually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Integrate Together in 1 program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Results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Sensors record data properly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Collecting more data to ensure they are accurate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Bluetooth - Work in progress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Package data to be sent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iOS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An app has been implemented</a:t>
            </a:r>
            <a:endParaRPr sz="2700"/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Results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app is able to display raw data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app is able to have </a:t>
            </a:r>
            <a:r>
              <a:rPr lang="en-US" sz="2700"/>
              <a:t>multi</a:t>
            </a:r>
            <a:r>
              <a:rPr lang="en-US" sz="2700"/>
              <a:t>-user login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app is able to display the map with current location</a:t>
            </a:r>
            <a:endParaRPr sz="2700"/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app is able to connect to the cloud and </a:t>
            </a:r>
            <a:r>
              <a:rPr lang="en-US" sz="2700"/>
              <a:t>transmit</a:t>
            </a:r>
            <a:r>
              <a:rPr lang="en-US" sz="2700"/>
              <a:t> data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 - API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Any prototype implementations?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created a simple project in Firebase.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project allows us to use authentication and database services.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also use the Firebase database to store information about locations.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created a simple project in Mapbox.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allows us to show the points we plot from the data </a:t>
            </a:r>
            <a:r>
              <a:rPr lang="en-US"/>
              <a:t>received</a:t>
            </a:r>
            <a:r>
              <a:rPr lang="en-US"/>
              <a:t>. </a:t>
            </a:r>
            <a:endParaRPr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Any results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firebase </a:t>
            </a:r>
            <a:r>
              <a:rPr lang="en-US"/>
              <a:t>authentication</a:t>
            </a:r>
            <a:r>
              <a:rPr lang="en-US"/>
              <a:t> and database work as intended. 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create new accounts using their email and a password.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login using their created information.</a:t>
            </a:r>
            <a:endParaRPr/>
          </a:p>
          <a:p>
            <a:pPr indent="-2667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Users can also use their email to reset their password.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mapbox project allows for simple display and plotting of points.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825" y="284975"/>
            <a:ext cx="7784350" cy="577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Documentation V1- Due Oct 6,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Weekly Reports Interspersed throughout Semester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 Delivery - Oct 9,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Assembling Hardware - Oct 23,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Documentation V2 - Due Oct 29-31,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Completion - Nov 16,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 - Dec 2,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Documentation V3 (Final For Semester 1) - Due Dec 3-5,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for Software and Hardware - Due Dec 09, 2019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v1- Due Jan 31, 2020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of Prototype v1 - Due Feb 14</a:t>
            </a:r>
            <a:r>
              <a:rPr lang="en-US">
                <a:solidFill>
                  <a:srgbClr val="000000"/>
                </a:solidFill>
              </a:rPr>
              <a:t>, 2020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Iteration on Prototypes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v2 - Due Feb 28, 2020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v3 - Due March 31, 2020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Milestones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Hardware Delivery - Oct 9,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Assembling Hardware - Oct 23,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Software Completion - Nov 16,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Integration - Dec 2, 2019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Prototype for Software and Hardware - Due Dec 09, 2019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Vision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 a smart backpack sprayer for different uses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Small scale agricultural operations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City use for spraying sidewalks or parks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Display data to user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Increase efficiency of spraying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Record of previous applications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Impacts to User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Minimize excess spraying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Minimize spraying costs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Ensure full coverage of spray on land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609600" y="200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 Plan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647400" y="112250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How is testing performed? Simulation, emulation, actual platform, hybrid?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Simulator - iOS 13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Real device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- iPhones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Component/Unit testing (tied to requirements)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Testing each methods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Testing the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modules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of the hardware - flow sensors, GPS sensors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Interface/integration testing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Testing where top-level units are tested first and lower level units are tested step by step after that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System level testing/Acceptance testing – justified w.r.t. requirements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Testing all the listed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requirement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in the design document.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Where are you in your schedule?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 track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have completed enough of the basic design and documentation to allow the team to focus on software and hardware </a:t>
            </a:r>
            <a:r>
              <a:rPr lang="en-US"/>
              <a:t>implementation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Next semester’s plans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Continue working on software and hardware design.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 several </a:t>
            </a:r>
            <a:r>
              <a:rPr lang="en-US"/>
              <a:t>implementations related to bluetooth and sending information.</a:t>
            </a:r>
            <a:r>
              <a:rPr lang="en-US"/>
              <a:t> 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addition, we pl</a:t>
            </a:r>
            <a:r>
              <a:rPr lang="en-US"/>
              <a:t>an 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Individual team members contributions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Pacifico"/>
                <a:ea typeface="Pacifico"/>
                <a:cs typeface="Pacifico"/>
                <a:sym typeface="Pacifico"/>
              </a:rPr>
              <a:t>Questions?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625" y="1137200"/>
            <a:ext cx="5603174" cy="48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609600" y="5101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 Sketch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09600" y="1833975"/>
            <a:ext cx="53847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Application that interfaces with backpack sprayer</a:t>
            </a:r>
            <a:endParaRPr sz="2400"/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Clientele are farmers and city employees</a:t>
            </a:r>
            <a:endParaRPr sz="2400"/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Unique in that project adapts existing hardware to fit requirements</a:t>
            </a:r>
            <a:endParaRPr sz="2400"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6197600" y="1833900"/>
            <a:ext cx="5384700" cy="4109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Hardware </a:t>
            </a:r>
            <a:r>
              <a:rPr lang="en-US"/>
              <a:t>Functional </a:t>
            </a:r>
            <a:r>
              <a:rPr lang="en-US"/>
              <a:t>Reqs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use a: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solidFill>
                  <a:srgbClr val="000000"/>
                </a:solidFill>
              </a:rPr>
              <a:t>Flow sensor with accuracy to 10% of the duty cycle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>
                <a:solidFill>
                  <a:srgbClr val="000000"/>
                </a:solidFill>
              </a:rPr>
              <a:t>GPS sensor with accuracy to 3 meters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Compass Sensor with accuracy to 30 degrees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have a battery life at least 3 hours.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be mountable inside backpack sprayer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package data in JSON format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hardware shall be able to send data using Bluetooth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Data shall be collected in 1 second intervals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Data </a:t>
            </a:r>
            <a:r>
              <a:rPr lang="en-US">
                <a:solidFill>
                  <a:srgbClr val="000000"/>
                </a:solidFill>
              </a:rPr>
              <a:t>collection</a:t>
            </a:r>
            <a:r>
              <a:rPr lang="en-US">
                <a:solidFill>
                  <a:srgbClr val="000000"/>
                </a:solidFill>
              </a:rPr>
              <a:t> shall be time-stamped with 24 hour time format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Hardware </a:t>
            </a:r>
            <a:r>
              <a:rPr lang="en-US"/>
              <a:t>Non-</a:t>
            </a:r>
            <a:r>
              <a:rPr lang="en-US"/>
              <a:t>Functional Reqs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waterproof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operable in temperatures between 0-40C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under 30 pounds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The system shall be wearable on one's back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Functional Reqs (Software)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d</a:t>
            </a:r>
            <a:r>
              <a:rPr lang="en-US"/>
              <a:t>isplay the row data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display data in the map with a pin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multi-user usability 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editing the type of chemicals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sync data between cloud and local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The app shall support offline data access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Non-Functional Reqs (Software)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code base shall easy to maintain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Data shall only </a:t>
            </a:r>
            <a:r>
              <a:rPr lang="en-US"/>
              <a:t>accessible</a:t>
            </a:r>
            <a:r>
              <a:rPr lang="en-US"/>
              <a:t> to authorized user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system shall support large amount data </a:t>
            </a:r>
            <a:r>
              <a:rPr lang="en-US"/>
              <a:t>transmission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and Other Constraints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609600" y="1575650"/>
            <a:ext cx="10897200" cy="4055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Mobile platform - iOS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Data format  - JSON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Close range communication - Bluetooth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Low/off network connectability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609600" y="432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 Design Diagram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650" y="1364750"/>
            <a:ext cx="3828701" cy="48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975" y="1798675"/>
            <a:ext cx="4106800" cy="394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