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Arial Narrow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Madison Krieg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rialNarrow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Narrow-boldItalic.fntdata"/><Relationship Id="rId30" Type="http://schemas.openxmlformats.org/officeDocument/2006/relationships/font" Target="fonts/ArialNarrow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2-10T20:19:53.182">
    <p:pos x="384" y="992"/>
    <p:text>To do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David</a:t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Maddy</a:t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acc06086b_4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acc06086b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Shuangquan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acc06086b_4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acc06086b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Shuangquan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acc06086b_4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acc06086b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Madison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Kevin</a:t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acc06086b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Madison </a:t>
            </a:r>
            <a:endParaRPr/>
          </a:p>
        </p:txBody>
      </p:sp>
      <p:sp>
        <p:nvSpPr>
          <p:cNvPr id="138" name="Google Shape;138;g7acc06086b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a9a6dfc2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  <p:sp>
        <p:nvSpPr>
          <p:cNvPr id="144" name="Google Shape;144;g7a9a6dfc21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b587c5bb0_1_5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b587c5bb0_1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a9a6dfc2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</a:t>
            </a:r>
            <a:endParaRPr/>
          </a:p>
        </p:txBody>
      </p:sp>
      <p:sp>
        <p:nvSpPr>
          <p:cNvPr id="161" name="Google Shape;161;g7a9a6dfc21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David</a:t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Shuangquan and kev</a:t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Maddie</a:t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c4a4a69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Maddy</a:t>
            </a:r>
            <a:endParaRPr/>
          </a:p>
        </p:txBody>
      </p:sp>
      <p:sp>
        <p:nvSpPr>
          <p:cNvPr id="179" name="Google Shape;179;g6c4a4a696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David</a:t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Kevin</a:t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acc06086b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acc06086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Kevin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acc06086b_3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acc06086b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acc06086b_3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acc06086b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acc06086b_3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acc06086b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Shuangquan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</a:t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283633" y="3489325"/>
            <a:ext cx="24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711200" y="2514600"/>
            <a:ext cx="8839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C31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711200" y="3733800"/>
            <a:ext cx="83313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600"/>
              <a:buFont typeface="Times"/>
              <a:buNone/>
              <a:defRPr sz="3200"/>
            </a:lvl1pPr>
            <a:lvl2pPr lvl="1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2pPr>
            <a:lvl3pPr lvl="2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3pPr>
            <a:lvl4pPr lvl="3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lvl="4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lvl="5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lvl="6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lvl="7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lvl="8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pic>
        <p:nvPicPr>
          <p:cNvPr descr="CoEnameplatewhite.png"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200" y="482600"/>
            <a:ext cx="6299199" cy="9376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503700" y="981550"/>
            <a:ext cx="4907700" cy="615600"/>
          </a:xfrm>
          <a:prstGeom prst="rect">
            <a:avLst/>
          </a:prstGeom>
          <a:solidFill>
            <a:srgbClr val="CE1126"/>
          </a:solidFill>
          <a:ln cap="flat" cmpd="sng" w="9525">
            <a:solidFill>
              <a:srgbClr val="CE11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 rot="5400000">
            <a:off x="7315200" y="1676400"/>
            <a:ext cx="5791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 rot="5400000">
            <a:off x="1727150" y="-965250"/>
            <a:ext cx="57912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rgbClr val="CE1126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963084" y="4406902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sz="5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09600" y="5101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09600" y="1833975"/>
            <a:ext cx="53847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6197600" y="1833900"/>
            <a:ext cx="53847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09600" y="6104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b="1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1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1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b="1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1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1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09600" y="4494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609601" y="273049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9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spcBef>
                <a:spcPts val="7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 rot="5400000">
            <a:off x="3810000" y="-1828800"/>
            <a:ext cx="45720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121400"/>
            <a:ext cx="12192000" cy="762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5300" u="none" cap="none" strike="noStrike">
                <a:solidFill>
                  <a:srgbClr val="CE11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09600" y="13716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OE.png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21600" y="8511117"/>
            <a:ext cx="3860800" cy="328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E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23200" y="6352117"/>
            <a:ext cx="3860800" cy="328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Unameplatewhite.png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273800"/>
            <a:ext cx="44704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7603200" y="6186050"/>
            <a:ext cx="4300800" cy="632700"/>
          </a:xfrm>
          <a:prstGeom prst="rect">
            <a:avLst/>
          </a:prstGeom>
          <a:solidFill>
            <a:srgbClr val="CE1126"/>
          </a:solidFill>
          <a:ln cap="flat" cmpd="sng" w="9525">
            <a:solidFill>
              <a:srgbClr val="CE11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sdmay20-53</a:t>
            </a:r>
            <a:endParaRPr sz="3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ctrTitle"/>
          </p:nvPr>
        </p:nvSpPr>
        <p:spPr>
          <a:xfrm>
            <a:off x="711200" y="2514600"/>
            <a:ext cx="8839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SDMAY20-53: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Smart Backpack Sprayer </a:t>
            </a:r>
            <a:endParaRPr/>
          </a:p>
        </p:txBody>
      </p:sp>
      <p:sp>
        <p:nvSpPr>
          <p:cNvPr id="54" name="Google Shape;54;p12"/>
          <p:cNvSpPr txBox="1"/>
          <p:nvPr>
            <p:ph idx="1" type="subTitle"/>
          </p:nvPr>
        </p:nvSpPr>
        <p:spPr>
          <a:xfrm>
            <a:off x="711200" y="3733800"/>
            <a:ext cx="83313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David Hayes (Communication Guru)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Madison Kriege (Meeting Scribe)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Kevin Davis (Hardware Research Lead)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Sean Doran (Logistics Master)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Donald Laraquente (API Research Lead)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Shangquan Li (iOS Expert)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Clients: Tim Andersen &amp; Taylor Greiner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Advisor: Dr. Daji Qiao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 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Project Tasks</a:t>
            </a:r>
            <a:endParaRPr sz="2400"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3 sub-teams, each focused on one component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Hardware: David and Kevin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iOS Application: Madison and Shangquan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API Integration: Sean and Donald</a:t>
            </a:r>
            <a:endParaRPr sz="24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Risk Management</a:t>
            </a:r>
            <a:endParaRPr sz="2400"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Accuracy of sensors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Mitigation: Purchasing new hardware</a:t>
            </a:r>
            <a:endParaRPr sz="2400"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Compatibility of sub-components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Mitigation: Early and often integration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609600" y="273050"/>
            <a:ext cx="3632700" cy="1162200"/>
          </a:xfrm>
          <a:prstGeom prst="rect">
            <a:avLst/>
          </a:prstGeom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Detailed Design - System Architecture Diagram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025" y="152400"/>
            <a:ext cx="7951576" cy="568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609601" y="273049"/>
            <a:ext cx="4011000" cy="1162200"/>
          </a:xfrm>
          <a:prstGeom prst="rect">
            <a:avLst/>
          </a:prstGeom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Detailed 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Interface Diagram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650" y="425450"/>
            <a:ext cx="8302452" cy="563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HW/SW Platforms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Hardware Platforms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Arduino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TinyGPS++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ArduinoJSON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Software Platforms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Firebase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Xcode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iOS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Mapbox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C++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609601" y="273049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Prototype Implementations - Hardware</a:t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 b="14207" l="0" r="14207" t="0"/>
          <a:stretch/>
        </p:blipFill>
        <p:spPr>
          <a:xfrm>
            <a:off x="4779900" y="477476"/>
            <a:ext cx="7072778" cy="530457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>
            <p:ph idx="2" type="body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Test hardware sensors individually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Integrate together in single program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Results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Collecting more data to ensure they are accurate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Bluetooth - work in progress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Package data to be sent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Prototype Implementations - iOS</a:t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An app has been implemented</a:t>
            </a:r>
            <a:endParaRPr sz="2700"/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Results</a:t>
            </a:r>
            <a:endParaRPr sz="2700"/>
          </a:p>
          <a:p>
            <a:pPr indent="-4000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Displays raw data</a:t>
            </a:r>
            <a:endParaRPr sz="2700"/>
          </a:p>
          <a:p>
            <a:pPr indent="-4000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Has </a:t>
            </a:r>
            <a:r>
              <a:rPr lang="en-US" sz="2700"/>
              <a:t>multi</a:t>
            </a:r>
            <a:r>
              <a:rPr lang="en-US" sz="2700"/>
              <a:t>-user login</a:t>
            </a:r>
            <a:endParaRPr sz="2700"/>
          </a:p>
          <a:p>
            <a:pPr indent="-4000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Displays the map with current location</a:t>
            </a:r>
            <a:endParaRPr sz="2700"/>
          </a:p>
          <a:p>
            <a:pPr indent="-4000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Connects to the cloud and </a:t>
            </a:r>
            <a:r>
              <a:rPr lang="en-US" sz="2700"/>
              <a:t>transmit</a:t>
            </a:r>
            <a:r>
              <a:rPr lang="en-US" sz="2700"/>
              <a:t> data</a:t>
            </a:r>
            <a:endParaRPr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Prototype Implementations - API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Any prototype implementations?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have created a simple project in Firebase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project allows us to use authentication and database services</a:t>
            </a:r>
            <a:endParaRPr/>
          </a:p>
          <a:p>
            <a:pPr indent="0" lvl="0" marL="152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have created a simple project in Mapbox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allows us to show the points we plot from the data </a:t>
            </a:r>
            <a:r>
              <a:rPr lang="en-US"/>
              <a:t>received</a:t>
            </a:r>
            <a:r>
              <a:rPr lang="en-US"/>
              <a:t> 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firebase </a:t>
            </a:r>
            <a:r>
              <a:rPr lang="en-US"/>
              <a:t>authentication</a:t>
            </a:r>
            <a:r>
              <a:rPr lang="en-US"/>
              <a:t> and database work as intended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Users can create new accounts using their email and a password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Users can login using their created information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Users can also use their email to reset their password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00" y="575875"/>
            <a:ext cx="11303200" cy="54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Gantt Chart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 – Schedule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 – Milestones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Hardware Delivery - Oct 9, 2019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Assembling Hardware - Oct 23, 2019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Software Completion - Nov 16, 2019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Integration - Dec 2, 2019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Prototype for Software and Hardware - Due Dec 09, 2019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Vision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Create a smart backpack sprayer for different uses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Small scale agricultural operations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City use for spraying sidewalks or parks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Display data to user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Increase efficiency of spraying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Record of previous applications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Impacts to User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Minimize excess spraying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Minimize spraying costs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Ensure full coverage of spray on land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571800" y="723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Test Plan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609600" y="1064275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How is testing performed?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Simulator - iOS 13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Real device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 - iPhones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Component/Unit testing </a:t>
            </a:r>
            <a:endParaRPr sz="25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Testing each methods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Testing the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modules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 of the hardware - flow sensors, GPS sensors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Interface/integration testing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Testing where top-level units are tested first and lower level units are tested step by step after that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Acceptance testing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Testing all the listed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requirement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 in the design document.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Where are you in your schedule?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 track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have completed enough of the basic design and documentation to allow the team to focus on software and hardware </a:t>
            </a:r>
            <a:r>
              <a:rPr lang="en-US"/>
              <a:t>implementation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Next semester’s plans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Continue working on software and hardware design.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Complete several </a:t>
            </a:r>
            <a:r>
              <a:rPr lang="en-US"/>
              <a:t>implementations related to bluetooth and sending information.</a:t>
            </a:r>
            <a:r>
              <a:rPr lang="en-US"/>
              <a:t> 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addition, we pl</a:t>
            </a:r>
            <a:r>
              <a:rPr lang="en-US"/>
              <a:t>an 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Individual team members contributions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963084" y="4406902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625" y="1137200"/>
            <a:ext cx="5603174" cy="48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title"/>
          </p:nvPr>
        </p:nvSpPr>
        <p:spPr>
          <a:xfrm>
            <a:off x="609600" y="5101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Conceptual Sketch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609600" y="1833975"/>
            <a:ext cx="53847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Application that interfaces with backpack sprayer</a:t>
            </a:r>
            <a:endParaRPr sz="2400"/>
          </a:p>
          <a:p>
            <a:pPr indent="-2667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Clientele are farmers and city employees</a:t>
            </a:r>
            <a:endParaRPr sz="2400"/>
          </a:p>
          <a:p>
            <a:pPr indent="-2667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Unique in that project adapts existing hardware to fit requirements</a:t>
            </a:r>
            <a:endParaRPr sz="2400"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Hardware </a:t>
            </a:r>
            <a:r>
              <a:rPr lang="en-US"/>
              <a:t>Functional Reqs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The hardware shall</a:t>
            </a:r>
            <a:endParaRPr>
              <a:solidFill>
                <a:srgbClr val="000000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>
                <a:solidFill>
                  <a:srgbClr val="000000"/>
                </a:solidFill>
              </a:rPr>
              <a:t>Use a flow sensor with accuracy to 10% of the duty cycle</a:t>
            </a:r>
            <a:endParaRPr>
              <a:solidFill>
                <a:srgbClr val="000000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>
                <a:solidFill>
                  <a:srgbClr val="000000"/>
                </a:solidFill>
              </a:rPr>
              <a:t>Use a GPS sensor with accuracy to 3 meters</a:t>
            </a:r>
            <a:endParaRPr>
              <a:solidFill>
                <a:srgbClr val="000000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Use a compass Sensor with accuracy to 30 degrees</a:t>
            </a:r>
            <a:endParaRPr>
              <a:solidFill>
                <a:srgbClr val="000000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>
                <a:solidFill>
                  <a:srgbClr val="000000"/>
                </a:solidFill>
              </a:rPr>
              <a:t>The hardware shall have a battery life at least 3 hours.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The hardware shall be mountable inside backpack sprayer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The hardware shall package data in JSON format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The hardware shall be able to send data using Bluetooth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Data shall be collected in 1 second intervals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Data </a:t>
            </a:r>
            <a:r>
              <a:rPr lang="en-US">
                <a:solidFill>
                  <a:srgbClr val="000000"/>
                </a:solidFill>
              </a:rPr>
              <a:t>collection</a:t>
            </a:r>
            <a:r>
              <a:rPr lang="en-US">
                <a:solidFill>
                  <a:srgbClr val="000000"/>
                </a:solidFill>
              </a:rPr>
              <a:t> shall be time-stamped with 24 hour time format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Non-</a:t>
            </a:r>
            <a:r>
              <a:rPr lang="en-US"/>
              <a:t>Functional Reqs (Hardware)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The system shall be waterproof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The system shall be operable in temperatures between 0-40C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The system shall be under 30 pounds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The system shall be wearable on one's back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Functional Reqs (Software)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d</a:t>
            </a:r>
            <a:r>
              <a:rPr lang="en-US"/>
              <a:t>isplay the row data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display data in the map with a pin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support multi-user usability 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support editing the type of chemicals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sync data between cloud and local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support offline data access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Non-Functional Reqs (Software)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code base shall easy to maintain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Data shall only </a:t>
            </a:r>
            <a:r>
              <a:rPr lang="en-US"/>
              <a:t>accessible</a:t>
            </a:r>
            <a:r>
              <a:rPr lang="en-US"/>
              <a:t> to authorized user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system shall support large amount data </a:t>
            </a:r>
            <a:r>
              <a:rPr lang="en-US"/>
              <a:t>transmission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and Other Constraints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Mobile platform - iOS</a:t>
            </a:r>
            <a:endParaRPr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Data format  - JSON</a:t>
            </a:r>
            <a:endParaRPr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Close range communication - Bluetooth</a:t>
            </a:r>
            <a:endParaRPr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Low/off network connectability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Conceptual Design Diagram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6650" y="1364750"/>
            <a:ext cx="3675774" cy="462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975" y="1798675"/>
            <a:ext cx="4106800" cy="394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